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12192000"/>
  <p:notesSz cx="6858000" cy="9144000"/>
  <p:embeddedFontLst>
    <p:embeddedFont>
      <p:font typeface="Helvetica Neue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jKMjbJFXKwaWzwAIhTZmCZdk7B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B0E3A8-A1BB-431D-B1C5-88B6EA356DC8}">
  <a:tblStyle styleId="{4AB0E3A8-A1BB-431D-B1C5-88B6EA356D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8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11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10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82e77acf5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82e77acf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82e77acf55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82e77acf5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82e77acf55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82e77acf5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6" name="Google Shape;44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5" name="Google Shape;46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3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Relationship Id="rId4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1"/>
          <p:cNvSpPr txBox="1"/>
          <p:nvPr>
            <p:ph type="title"/>
          </p:nvPr>
        </p:nvSpPr>
        <p:spPr>
          <a:xfrm>
            <a:off x="1525712" y="2400475"/>
            <a:ext cx="9142288" cy="2068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app is probably a spyware </a:t>
            </a:r>
            <a:r>
              <a:rPr b="0" i="0" lang="en-IN" sz="5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………or is it?</a:t>
            </a:r>
            <a:r>
              <a:rPr lang="en-IN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Sparrow" id="86" name="Google Shape;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8070" y="1133637"/>
            <a:ext cx="1075860" cy="107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4"/>
          <p:cNvSpPr txBox="1"/>
          <p:nvPr>
            <p:ph type="title"/>
          </p:nvPr>
        </p:nvSpPr>
        <p:spPr>
          <a:xfrm>
            <a:off x="732568" y="1231208"/>
            <a:ext cx="5258097" cy="26072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IN" sz="5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Ignoring User Consent</a:t>
            </a:r>
            <a:endParaRPr/>
          </a:p>
        </p:txBody>
      </p:sp>
      <p:cxnSp>
        <p:nvCxnSpPr>
          <p:cNvPr id="216" name="Google Shape;216;p44"/>
          <p:cNvCxnSpPr/>
          <p:nvPr/>
        </p:nvCxnSpPr>
        <p:spPr>
          <a:xfrm flipH="1">
            <a:off x="732568" y="246028"/>
            <a:ext cx="255495" cy="546559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44"/>
          <p:cNvSpPr/>
          <p:nvPr/>
        </p:nvSpPr>
        <p:spPr>
          <a:xfrm flipH="1" rot="10800000">
            <a:off x="6087517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44"/>
          <p:cNvGrpSpPr/>
          <p:nvPr/>
        </p:nvGrpSpPr>
        <p:grpSpPr>
          <a:xfrm>
            <a:off x="8606906" y="419774"/>
            <a:ext cx="338328" cy="182880"/>
            <a:chOff x="4089400" y="933450"/>
            <a:chExt cx="338328" cy="341938"/>
          </a:xfrm>
        </p:grpSpPr>
        <p:cxnSp>
          <p:nvCxnSpPr>
            <p:cNvPr id="219" name="Google Shape;219;p44"/>
            <p:cNvCxnSpPr/>
            <p:nvPr/>
          </p:nvCxnSpPr>
          <p:spPr>
            <a:xfrm>
              <a:off x="4258564" y="933450"/>
              <a:ext cx="0" cy="341938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" name="Google Shape;220;p44"/>
            <p:cNvCxnSpPr/>
            <p:nvPr/>
          </p:nvCxnSpPr>
          <p:spPr>
            <a:xfrm>
              <a:off x="4089400" y="1104419"/>
              <a:ext cx="338328" cy="0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A screenshot of a phone&#10;&#10;Description automatically generated" id="221" name="Google Shape;2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631" y="659949"/>
            <a:ext cx="2889673" cy="5277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44"/>
          <p:cNvCxnSpPr/>
          <p:nvPr/>
        </p:nvCxnSpPr>
        <p:spPr>
          <a:xfrm rot="10800000">
            <a:off x="840441" y="6522756"/>
            <a:ext cx="10717187" cy="0"/>
          </a:xfrm>
          <a:prstGeom prst="straightConnector1">
            <a:avLst/>
          </a:prstGeom>
          <a:noFill/>
          <a:ln cap="sq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3" name="Google Shape;223;p44"/>
          <p:cNvGrpSpPr/>
          <p:nvPr/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224" name="Google Shape;224;p44"/>
            <p:cNvCxnSpPr/>
            <p:nvPr/>
          </p:nvCxnSpPr>
          <p:spPr>
            <a:xfrm>
              <a:off x="4258564" y="933450"/>
              <a:ext cx="0" cy="341938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44"/>
            <p:cNvCxnSpPr/>
            <p:nvPr/>
          </p:nvCxnSpPr>
          <p:spPr>
            <a:xfrm>
              <a:off x="4089400" y="1104419"/>
              <a:ext cx="338328" cy="0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5"/>
          <p:cNvSpPr txBox="1"/>
          <p:nvPr>
            <p:ph type="title"/>
          </p:nvPr>
        </p:nvSpPr>
        <p:spPr>
          <a:xfrm>
            <a:off x="838200" y="184805"/>
            <a:ext cx="10515600" cy="1505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Ignoring User Consent</a:t>
            </a:r>
            <a:endParaRPr/>
          </a:p>
        </p:txBody>
      </p:sp>
      <p:pic>
        <p:nvPicPr>
          <p:cNvPr descr="A screenshot of a computer program&#10;&#10;Description automatically generated" id="232" name="Google Shape;23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691" y="1854570"/>
            <a:ext cx="9889564" cy="445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 txBox="1"/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IN" sz="5200"/>
              <a:t>Control is the name of the game</a:t>
            </a:r>
            <a:endParaRPr/>
          </a:p>
        </p:txBody>
      </p:sp>
      <p:grpSp>
        <p:nvGrpSpPr>
          <p:cNvPr id="239" name="Google Shape;239;p11"/>
          <p:cNvGrpSpPr/>
          <p:nvPr/>
        </p:nvGrpSpPr>
        <p:grpSpPr>
          <a:xfrm>
            <a:off x="838200" y="1830712"/>
            <a:ext cx="10515600" cy="4348719"/>
            <a:chOff x="0" y="1912"/>
            <a:chExt cx="10515600" cy="4348719"/>
          </a:xfrm>
        </p:grpSpPr>
        <p:sp>
          <p:nvSpPr>
            <p:cNvPr id="240" name="Google Shape;240;p11"/>
            <p:cNvSpPr/>
            <p:nvPr/>
          </p:nvSpPr>
          <p:spPr>
            <a:xfrm rot="5400000">
              <a:off x="6816091" y="-2944933"/>
              <a:ext cx="669033" cy="67299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7D5CB">
                <a:alpha val="89411"/>
              </a:srgbClr>
            </a:solidFill>
            <a:ln cap="flat" cmpd="sng" w="12700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3785616" y="118201"/>
              <a:ext cx="6697325" cy="603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spcFirstLastPara="1" rIns="125725" wrap="square" tIns="6285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Char char="•"/>
              </a:pPr>
              <a:r>
                <a:rPr b="0" i="0" lang="en-IN" sz="3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Data</a:t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0" y="1912"/>
              <a:ext cx="3785616" cy="836292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40824" y="42736"/>
              <a:ext cx="3703968" cy="754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110475" spcFirstLastPara="1" rIns="110475" wrap="square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IN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Code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 rot="5400000">
              <a:off x="6816091" y="-2066826"/>
              <a:ext cx="669033" cy="67299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1D5CF">
                <a:alpha val="89411"/>
              </a:srgbClr>
            </a:solidFill>
            <a:ln cap="flat" cmpd="sng" w="12700">
              <a:solidFill>
                <a:srgbClr val="F1D5C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 txBox="1"/>
            <p:nvPr/>
          </p:nvSpPr>
          <p:spPr>
            <a:xfrm>
              <a:off x="3785616" y="996308"/>
              <a:ext cx="6697325" cy="603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spcFirstLastPara="1" rIns="125725" wrap="square" tIns="6285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Char char="•"/>
              </a:pPr>
              <a:r>
                <a:rPr b="0" i="0" lang="en-IN" sz="3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 Data</a:t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0" y="880019"/>
              <a:ext cx="3785616" cy="836292"/>
            </a:xfrm>
            <a:prstGeom prst="roundRect">
              <a:avLst>
                <a:gd fmla="val 16667" name="adj"/>
              </a:avLst>
            </a:prstGeom>
            <a:solidFill>
              <a:srgbClr val="D778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40824" y="920843"/>
              <a:ext cx="3703968" cy="754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110475" spcFirstLastPara="1" rIns="110475" wrap="square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IN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Websites/Mobile Apps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 rot="5400000">
              <a:off x="6816091" y="-1188720"/>
              <a:ext cx="669033" cy="67299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BD6D4">
                <a:alpha val="89411"/>
              </a:srgbClr>
            </a:solidFill>
            <a:ln cap="flat" cmpd="sng" w="12700">
              <a:solidFill>
                <a:srgbClr val="EBD6D4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 txBox="1"/>
            <p:nvPr/>
          </p:nvSpPr>
          <p:spPr>
            <a:xfrm>
              <a:off x="3785616" y="1874414"/>
              <a:ext cx="6697325" cy="603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spcFirstLastPara="1" rIns="125725" wrap="square" tIns="6285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Char char="•"/>
              </a:pPr>
              <a:r>
                <a:rPr b="0" i="0" lang="en-IN" sz="3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Data</a:t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0" y="1758125"/>
              <a:ext cx="3785616" cy="836292"/>
            </a:xfrm>
            <a:prstGeom prst="roundRect">
              <a:avLst>
                <a:gd fmla="val 16667" name="adj"/>
              </a:avLst>
            </a:pr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 txBox="1"/>
            <p:nvPr/>
          </p:nvSpPr>
          <p:spPr>
            <a:xfrm>
              <a:off x="40824" y="1798949"/>
              <a:ext cx="3703968" cy="754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110475" spcFirstLastPara="1" rIns="110475" wrap="square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IN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Analytics Services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 rot="5400000">
              <a:off x="6816091" y="-310613"/>
              <a:ext cx="669033" cy="67299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5DAD9">
                <a:alpha val="89411"/>
              </a:srgbClr>
            </a:solidFill>
            <a:ln cap="flat" cmpd="sng" w="12700">
              <a:solidFill>
                <a:srgbClr val="E5DAD9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3785616" y="2752521"/>
              <a:ext cx="6697325" cy="603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spcFirstLastPara="1" rIns="125725" wrap="square" tIns="6285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Char char="•"/>
              </a:pPr>
              <a:r>
                <a:rPr b="0" i="0" lang="en-IN" sz="3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 More Data</a:t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0" y="2636232"/>
              <a:ext cx="3785616" cy="836292"/>
            </a:xfrm>
            <a:prstGeom prst="roundRect">
              <a:avLst>
                <a:gd fmla="val 16667" name="adj"/>
              </a:avLst>
            </a:prstGeom>
            <a:solidFill>
              <a:srgbClr val="B38E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 txBox="1"/>
            <p:nvPr/>
          </p:nvSpPr>
          <p:spPr>
            <a:xfrm>
              <a:off x="40824" y="2677056"/>
              <a:ext cx="3703968" cy="754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110475" spcFirstLastPara="1" rIns="110475" wrap="square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IN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Third Parties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 rot="5400000">
              <a:off x="6816091" y="567493"/>
              <a:ext cx="669033" cy="672998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FDFDF">
                <a:alpha val="89411"/>
              </a:srgbClr>
            </a:solidFill>
            <a:ln cap="flat" cmpd="sng" w="12700">
              <a:solidFill>
                <a:srgbClr val="DFDFD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 txBox="1"/>
            <p:nvPr/>
          </p:nvSpPr>
          <p:spPr>
            <a:xfrm>
              <a:off x="3785616" y="3630628"/>
              <a:ext cx="6697325" cy="603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850" lIns="125725" spcFirstLastPara="1" rIns="125725" wrap="square" tIns="6285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Char char="•"/>
              </a:pPr>
              <a:r>
                <a:rPr b="0" i="0" lang="en-IN" sz="3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Big Data</a:t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0" y="3514339"/>
              <a:ext cx="3785616" cy="836292"/>
            </a:xfrm>
            <a:prstGeom prst="roundRect">
              <a:avLst>
                <a:gd fmla="val 16667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40824" y="3555163"/>
              <a:ext cx="3703968" cy="754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110475" spcFirstLastPara="1" rIns="110475" wrap="square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b="0" i="0" lang="en-IN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Databases/Data-lakes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/>
          <p:nvPr/>
        </p:nvSpPr>
        <p:spPr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2">
              <a:alpha val="3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 txBox="1"/>
          <p:nvPr>
            <p:ph type="title"/>
          </p:nvPr>
        </p:nvSpPr>
        <p:spPr>
          <a:xfrm>
            <a:off x="422899" y="540167"/>
            <a:ext cx="5828376" cy="2135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IN" sz="4800"/>
              <a:t>Privacy Erosion in Modern Apps</a:t>
            </a:r>
            <a:endParaRPr/>
          </a:p>
        </p:txBody>
      </p:sp>
      <p:sp>
        <p:nvSpPr>
          <p:cNvPr id="268" name="Google Shape;268;p12"/>
          <p:cNvSpPr txBox="1"/>
          <p:nvPr>
            <p:ph idx="1" type="body"/>
          </p:nvPr>
        </p:nvSpPr>
        <p:spPr>
          <a:xfrm>
            <a:off x="422899" y="2880452"/>
            <a:ext cx="5828376" cy="3095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PII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Social Security Numbers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Credit Card Information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Social-media Footprint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PHI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Physical/Mental Health Identifiers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Running/Yoga/Workout Routine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Medicine Prescription</a:t>
            </a:r>
            <a:endParaRPr/>
          </a:p>
        </p:txBody>
      </p:sp>
      <p:sp>
        <p:nvSpPr>
          <p:cNvPr id="269" name="Google Shape;269;p12"/>
          <p:cNvSpPr/>
          <p:nvPr/>
        </p:nvSpPr>
        <p:spPr>
          <a:xfrm rot="10800000">
            <a:off x="6748001" y="6120955"/>
            <a:ext cx="4621365" cy="737479"/>
          </a:xfrm>
          <a:prstGeom prst="rect">
            <a:avLst/>
          </a:prstGeom>
          <a:solidFill>
            <a:schemeClr val="accent1">
              <a:alpha val="24313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Blue scheduled pillbox" id="270" name="Google Shape;270;p12"/>
          <p:cNvPicPr preferRelativeResize="0"/>
          <p:nvPr/>
        </p:nvPicPr>
        <p:blipFill rotWithShape="1">
          <a:blip r:embed="rId3">
            <a:alphaModFix/>
          </a:blip>
          <a:srcRect b="0" l="19054" r="30881" t="0"/>
          <a:stretch/>
        </p:blipFill>
        <p:spPr>
          <a:xfrm>
            <a:off x="6748002" y="-1"/>
            <a:ext cx="4612337" cy="6149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"/>
          <p:cNvCxnSpPr/>
          <p:nvPr/>
        </p:nvCxnSpPr>
        <p:spPr>
          <a:xfrm rot="10800000">
            <a:off x="11365990" y="5610"/>
            <a:ext cx="0" cy="68580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"/>
          <p:cNvCxnSpPr/>
          <p:nvPr/>
        </p:nvCxnSpPr>
        <p:spPr>
          <a:xfrm>
            <a:off x="0" y="6151930"/>
            <a:ext cx="12192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cap="flat" cmpd="thinThick" w="1746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lang="en-I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Impact on Users – PII/PHI Data Leak</a:t>
            </a:r>
            <a:endParaRPr/>
          </a:p>
        </p:txBody>
      </p:sp>
      <p:pic>
        <p:nvPicPr>
          <p:cNvPr descr="A screenshot of a computer&#10;&#10;Description automatically generated" id="280" name="Google Shape;2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1666197"/>
            <a:ext cx="7188199" cy="352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 txBox="1"/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IN" sz="5200"/>
              <a:t>Only YOU can stop forest fires</a:t>
            </a:r>
            <a:endParaRPr/>
          </a:p>
        </p:txBody>
      </p:sp>
      <p:grpSp>
        <p:nvGrpSpPr>
          <p:cNvPr id="287" name="Google Shape;287;p14"/>
          <p:cNvGrpSpPr/>
          <p:nvPr/>
        </p:nvGrpSpPr>
        <p:grpSpPr>
          <a:xfrm>
            <a:off x="838200" y="1829331"/>
            <a:ext cx="10515600" cy="4351481"/>
            <a:chOff x="0" y="531"/>
            <a:chExt cx="10515600" cy="4351481"/>
          </a:xfrm>
        </p:grpSpPr>
        <p:sp>
          <p:nvSpPr>
            <p:cNvPr id="288" name="Google Shape;288;p14"/>
            <p:cNvSpPr/>
            <p:nvPr/>
          </p:nvSpPr>
          <p:spPr>
            <a:xfrm>
              <a:off x="0" y="531"/>
              <a:ext cx="10515600" cy="124328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76092" y="280269"/>
              <a:ext cx="683804" cy="6838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2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435988" y="531"/>
              <a:ext cx="90796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4"/>
            <p:cNvSpPr txBox="1"/>
            <p:nvPr/>
          </p:nvSpPr>
          <p:spPr>
            <a:xfrm>
              <a:off x="1435988" y="531"/>
              <a:ext cx="90796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575" lIns="131575" spcFirstLastPara="1" rIns="131575" wrap="square" tIns="13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b="0" i="0" lang="en-IN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would a Water Drink Reminder app need location access?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0" y="1554631"/>
              <a:ext cx="10515600" cy="124328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376092" y="1834369"/>
              <a:ext cx="683804" cy="68380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2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435988" y="1554631"/>
              <a:ext cx="90796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 txBox="1"/>
            <p:nvPr/>
          </p:nvSpPr>
          <p:spPr>
            <a:xfrm>
              <a:off x="1435988" y="1554631"/>
              <a:ext cx="90796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575" lIns="131575" spcFirstLastPara="1" rIns="131575" wrap="square" tIns="13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b="0" i="0" lang="en-IN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would Sleep tracking apps record sounds all night?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0" y="3108732"/>
              <a:ext cx="10515600" cy="124328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76092" y="3388470"/>
              <a:ext cx="683804" cy="68380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2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435988" y="3108732"/>
              <a:ext cx="90796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 txBox="1"/>
            <p:nvPr/>
          </p:nvSpPr>
          <p:spPr>
            <a:xfrm>
              <a:off x="1435988" y="3108732"/>
              <a:ext cx="90796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575" lIns="131575" spcFirstLastPara="1" rIns="131575" wrap="square" tIns="13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b="0" i="0" lang="en-IN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is there a need to collect Blood Sugar data for a food delivery app?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15"/>
          <p:cNvGrpSpPr/>
          <p:nvPr/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06" name="Google Shape;306;p1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15"/>
          <p:cNvSpPr/>
          <p:nvPr/>
        </p:nvSpPr>
        <p:spPr>
          <a:xfrm>
            <a:off x="0" y="0"/>
            <a:ext cx="12192000" cy="4267200"/>
          </a:xfrm>
          <a:custGeom>
            <a:rect b="b" l="l" r="r" t="t"/>
            <a:pathLst>
              <a:path extrusionOk="0" h="4267200" w="121920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200" y="457201"/>
            <a:ext cx="11277600" cy="59435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 txBox="1"/>
          <p:nvPr>
            <p:ph type="title"/>
          </p:nvPr>
        </p:nvSpPr>
        <p:spPr>
          <a:xfrm>
            <a:off x="1143000" y="990599"/>
            <a:ext cx="9906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IN" sz="4000"/>
              <a:t>Privacy aware SDLC</a:t>
            </a:r>
            <a:endParaRPr/>
          </a:p>
        </p:txBody>
      </p:sp>
      <p:grpSp>
        <p:nvGrpSpPr>
          <p:cNvPr id="311" name="Google Shape;311;p15"/>
          <p:cNvGrpSpPr/>
          <p:nvPr/>
        </p:nvGrpSpPr>
        <p:grpSpPr>
          <a:xfrm>
            <a:off x="685800" y="2137228"/>
            <a:ext cx="10820399" cy="3733798"/>
            <a:chOff x="0" y="0"/>
            <a:chExt cx="10820399" cy="3733798"/>
          </a:xfrm>
        </p:grpSpPr>
        <p:sp>
          <p:nvSpPr>
            <p:cNvPr id="312" name="Google Shape;312;p15"/>
            <p:cNvSpPr/>
            <p:nvPr/>
          </p:nvSpPr>
          <p:spPr>
            <a:xfrm>
              <a:off x="0" y="0"/>
              <a:ext cx="9197340" cy="1680209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5"/>
            <p:cNvSpPr txBox="1"/>
            <p:nvPr/>
          </p:nvSpPr>
          <p:spPr>
            <a:xfrm>
              <a:off x="49212" y="49212"/>
              <a:ext cx="7460711" cy="1581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7625" lIns="167625" spcFirstLastPara="1" rIns="167625" wrap="square" tIns="16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b="0" i="0" lang="en-IN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Privacy as a fundamental design principal</a:t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1623059" y="2053589"/>
              <a:ext cx="9197340" cy="1680209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1672271" y="2102801"/>
              <a:ext cx="6383719" cy="1581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7625" lIns="167625" spcFirstLastPara="1" rIns="167625" wrap="square" tIns="16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b="0" i="0" lang="en-IN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Shifting privacy left</a:t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8105203" y="1320831"/>
              <a:ext cx="1092136" cy="109213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7D5CB">
                <a:alpha val="89411"/>
              </a:srgbClr>
            </a:solidFill>
            <a:ln cap="flat" cmpd="sng" w="12700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 txBox="1"/>
            <p:nvPr/>
          </p:nvSpPr>
          <p:spPr>
            <a:xfrm>
              <a:off x="8350934" y="1320831"/>
              <a:ext cx="600674" cy="821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Developing a Privacy aware SDLC</a:t>
            </a:r>
            <a:endParaRPr/>
          </a:p>
        </p:txBody>
      </p:sp>
      <p:grpSp>
        <p:nvGrpSpPr>
          <p:cNvPr id="323" name="Google Shape;323;p16"/>
          <p:cNvGrpSpPr/>
          <p:nvPr/>
        </p:nvGrpSpPr>
        <p:grpSpPr>
          <a:xfrm>
            <a:off x="1256171" y="2812822"/>
            <a:ext cx="9679657" cy="2376943"/>
            <a:chOff x="417971" y="987197"/>
            <a:chExt cx="9679657" cy="2376943"/>
          </a:xfrm>
        </p:grpSpPr>
        <p:sp>
          <p:nvSpPr>
            <p:cNvPr id="324" name="Google Shape;324;p16"/>
            <p:cNvSpPr/>
            <p:nvPr/>
          </p:nvSpPr>
          <p:spPr>
            <a:xfrm>
              <a:off x="1212569" y="987197"/>
              <a:ext cx="1300252" cy="13002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17971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 txBox="1"/>
            <p:nvPr/>
          </p:nvSpPr>
          <p:spPr>
            <a:xfrm>
              <a:off x="417971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IN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Actively audit third party libraries/SDKs/APIs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4607673" y="987197"/>
              <a:ext cx="1300252" cy="13002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813075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3813075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IN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Run </a:t>
              </a:r>
              <a:r>
                <a:rPr lang="en-IN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Static Code Analysis</a:t>
              </a:r>
              <a:r>
                <a:rPr b="0" i="0" lang="en-IN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tools on builds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8002777" y="987197"/>
              <a:ext cx="1300252" cy="13002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7208178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7208178" y="2644140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IN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Inject </a:t>
              </a:r>
              <a:r>
                <a:rPr lang="en-IN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Static Code Analysis</a:t>
              </a:r>
              <a:r>
                <a:rPr b="0" i="0" lang="en-IN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tools in CI/CD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/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 txBox="1"/>
          <p:nvPr>
            <p:ph type="title"/>
          </p:nvPr>
        </p:nvSpPr>
        <p:spPr>
          <a:xfrm>
            <a:off x="621629" y="640080"/>
            <a:ext cx="4225290" cy="5578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I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Isn’t </a:t>
            </a:r>
            <a:r>
              <a:rPr lang="en-IN">
                <a:solidFill>
                  <a:srgbClr val="FFFFFF"/>
                </a:solidFill>
              </a:rPr>
              <a:t>Static Code Analysis</a:t>
            </a:r>
            <a:r>
              <a:rPr lang="en-I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just regex?</a:t>
            </a:r>
            <a:endParaRPr/>
          </a:p>
        </p:txBody>
      </p:sp>
      <p:graphicFrame>
        <p:nvGraphicFramePr>
          <p:cNvPr id="339" name="Google Shape;339;p17"/>
          <p:cNvGraphicFramePr/>
          <p:nvPr/>
        </p:nvGraphicFramePr>
        <p:xfrm>
          <a:off x="6096000" y="11133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{4AB0E3A8-A1BB-431D-B1C5-88B6EA356DC8}</a:tableStyleId>
              </a:tblPr>
              <a:tblGrid>
                <a:gridCol w="5459475"/>
              </a:tblGrid>
              <a:tr h="18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public class User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    latitude float;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    longitude float;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    username String;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    email  String;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}</a:t>
                      </a:r>
                      <a:endParaRPr sz="1400" u="none" cap="none" strike="noStrike"/>
                    </a:p>
                  </a:txBody>
                  <a:tcPr marT="48450" marB="48450" marR="96900" marL="96900"/>
                </a:tc>
              </a:tr>
              <a:tr h="275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void fun1()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    User ukalyptus = new User();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    send(ukalyptus);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}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void send(temp User) {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   someApiCall(temp);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IN" sz="1900" u="none" cap="none" strike="noStrike"/>
                        <a:t>}</a:t>
                      </a:r>
                      <a:endParaRPr sz="1400" u="none" cap="none" strike="noStrike"/>
                    </a:p>
                  </a:txBody>
                  <a:tcPr marT="48450" marB="48450" marR="96900" marL="9690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6"/>
          <p:cNvSpPr txBox="1"/>
          <p:nvPr>
            <p:ph type="title"/>
          </p:nvPr>
        </p:nvSpPr>
        <p:spPr>
          <a:xfrm>
            <a:off x="838200" y="365125"/>
            <a:ext cx="53933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Isn’t </a:t>
            </a:r>
            <a:r>
              <a:rPr lang="en-IN">
                <a:latin typeface="Arial"/>
                <a:ea typeface="Arial"/>
                <a:cs typeface="Arial"/>
                <a:sym typeface="Arial"/>
              </a:rPr>
              <a:t>Static Code Analysis</a:t>
            </a:r>
            <a:r>
              <a:rPr lang="en-I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just regex?</a:t>
            </a:r>
            <a:endParaRPr/>
          </a:p>
        </p:txBody>
      </p:sp>
      <p:sp>
        <p:nvSpPr>
          <p:cNvPr id="346" name="Google Shape;346;p46"/>
          <p:cNvSpPr/>
          <p:nvPr/>
        </p:nvSpPr>
        <p:spPr>
          <a:xfrm>
            <a:off x="10198657" y="1"/>
            <a:ext cx="1155142" cy="625027"/>
          </a:xfrm>
          <a:custGeom>
            <a:rect b="b" l="l" r="r" t="t"/>
            <a:pathLst>
              <a:path extrusionOk="0" h="625027" w="1155142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6"/>
          <p:cNvSpPr txBox="1"/>
          <p:nvPr>
            <p:ph idx="1" type="body"/>
          </p:nvPr>
        </p:nvSpPr>
        <p:spPr>
          <a:xfrm>
            <a:off x="838200" y="1825625"/>
            <a:ext cx="53933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I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Languages are logical constructs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I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Regex loses context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I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data flows are important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I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data types and names can mutate</a:t>
            </a:r>
            <a:endParaRPr/>
          </a:p>
        </p:txBody>
      </p:sp>
      <p:sp>
        <p:nvSpPr>
          <p:cNvPr id="348" name="Google Shape;348;p46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taflows" id="349" name="Google Shape;34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7184" y="1216485"/>
            <a:ext cx="3781051" cy="3781051"/>
          </a:xfrm>
          <a:custGeom>
            <a:rect b="b" l="l" r="r" t="t"/>
            <a:pathLst>
              <a:path extrusionOk="0" h="5712488" w="411480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50" name="Google Shape;350;p46"/>
          <p:cNvSpPr/>
          <p:nvPr/>
        </p:nvSpPr>
        <p:spPr>
          <a:xfrm>
            <a:off x="6749602" y="1"/>
            <a:ext cx="2066948" cy="1621879"/>
          </a:xfrm>
          <a:custGeom>
            <a:rect b="b" l="l" r="r" t="t"/>
            <a:pathLst>
              <a:path extrusionOk="0" h="1621879" w="2066948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46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52" name="Google Shape;352;p46"/>
          <p:cNvSpPr/>
          <p:nvPr/>
        </p:nvSpPr>
        <p:spPr>
          <a:xfrm rot="-1136562">
            <a:off x="7456580" y="5166682"/>
            <a:ext cx="1835725" cy="2024785"/>
          </a:xfrm>
          <a:custGeom>
            <a:rect b="b" l="l" r="r" t="t"/>
            <a:pathLst>
              <a:path extrusionOk="0" h="2024785" w="183572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6"/>
          <p:cNvSpPr/>
          <p:nvPr/>
        </p:nvSpPr>
        <p:spPr>
          <a:xfrm>
            <a:off x="6809527" y="6033795"/>
            <a:ext cx="1991064" cy="824205"/>
          </a:xfrm>
          <a:custGeom>
            <a:rect b="b" l="l" r="r" t="t"/>
            <a:pathLst>
              <a:path extrusionOk="0" h="824205" w="1991064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6"/>
          <p:cNvSpPr/>
          <p:nvPr/>
        </p:nvSpPr>
        <p:spPr>
          <a:xfrm>
            <a:off x="10851696" y="5519196"/>
            <a:ext cx="1340305" cy="1338805"/>
          </a:xfrm>
          <a:custGeom>
            <a:rect b="b" l="l" r="r" t="t"/>
            <a:pathLst>
              <a:path extrusionOk="0" h="1338805" w="13403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urple and black text&#10;&#10;Description automatically generated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988" y="2961555"/>
            <a:ext cx="3368969" cy="93488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4629992" y="0"/>
            <a:ext cx="7562008" cy="6858000"/>
          </a:xfrm>
          <a:custGeom>
            <a:rect b="b" l="l" r="r" t="t"/>
            <a:pathLst>
              <a:path extrusionOk="0" h="6858000" w="7529613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>
            <p:ph type="title"/>
          </p:nvPr>
        </p:nvSpPr>
        <p:spPr>
          <a:xfrm>
            <a:off x="5759354" y="457201"/>
            <a:ext cx="5337270" cy="1835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IN" sz="5400">
                <a:solidFill>
                  <a:srgbClr val="FFFFFF"/>
                </a:solidFill>
              </a:rPr>
              <a:t>$whoami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5759353" y="2560829"/>
            <a:ext cx="5029200" cy="18288"/>
          </a:xfrm>
          <a:custGeom>
            <a:rect b="b" l="l" r="r" t="t"/>
            <a:pathLst>
              <a:path extrusionOk="0" fill="none" h="18288" w="502920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02920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5759354" y="2807129"/>
            <a:ext cx="5461095" cy="3399480"/>
            <a:chOff x="0" y="9065"/>
            <a:chExt cx="5461095" cy="3399480"/>
          </a:xfrm>
        </p:grpSpPr>
        <p:sp>
          <p:nvSpPr>
            <p:cNvPr id="97" name="Google Shape;97;p2"/>
            <p:cNvSpPr/>
            <p:nvPr/>
          </p:nvSpPr>
          <p:spPr>
            <a:xfrm>
              <a:off x="0" y="9065"/>
              <a:ext cx="5461095" cy="164502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80303" y="89368"/>
              <a:ext cx="5300489" cy="1484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b="0" i="0" lang="en-IN" sz="3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Pandurang Patil, Chief Architect</a:t>
              </a:r>
              <a:endParaRPr b="0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0" y="1763525"/>
              <a:ext cx="5461095" cy="164502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80303" y="1843828"/>
              <a:ext cx="5300489" cy="1484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b="0" i="0" lang="en-IN" sz="3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Gaurav Gogia, Security Research Engineer</a:t>
              </a:r>
              <a:endParaRPr b="0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artoon character in a garment" id="359" name="Google Shape;35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7"/>
          <p:cNvSpPr/>
          <p:nvPr/>
        </p:nvSpPr>
        <p:spPr>
          <a:xfrm>
            <a:off x="800100" y="-4763"/>
            <a:ext cx="3333749" cy="3338514"/>
          </a:xfrm>
          <a:prstGeom prst="downArrow">
            <a:avLst>
              <a:gd fmla="val 100000" name="adj1"/>
              <a:gd fmla="val 2689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7"/>
          <p:cNvSpPr txBox="1"/>
          <p:nvPr>
            <p:ph type="title"/>
          </p:nvPr>
        </p:nvSpPr>
        <p:spPr>
          <a:xfrm>
            <a:off x="622575" y="190500"/>
            <a:ext cx="36186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Isn’t Static Code Analysis just regex?</a:t>
            </a:r>
            <a:endParaRPr sz="4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82e77acf55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5700"/>
              <a:t>What is Static Code Analysis?</a:t>
            </a:r>
            <a:endParaRPr sz="5700"/>
          </a:p>
        </p:txBody>
      </p:sp>
      <p:sp>
        <p:nvSpPr>
          <p:cNvPr id="367" name="Google Shape;367;g282e77acf55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IN" sz="3600"/>
              <a:t>Code Analysis done while Code is not being executed.</a:t>
            </a:r>
            <a:endParaRPr sz="3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IN" sz="3600"/>
              <a:t>Involves parsing source code and generate CST (</a:t>
            </a:r>
            <a:r>
              <a:rPr lang="en-IN" sz="3600"/>
              <a:t>Concrete</a:t>
            </a:r>
            <a:r>
              <a:rPr lang="en-IN" sz="3600"/>
              <a:t> Syntax Tree/ AST (Abstract Syntax Tree )</a:t>
            </a:r>
            <a:endParaRPr sz="3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IN" sz="3600"/>
              <a:t>Processing this CST / AST and create Graph data </a:t>
            </a:r>
            <a:r>
              <a:rPr lang="en-IN" sz="3600"/>
              <a:t>structure, which can be queried for the information.</a:t>
            </a:r>
            <a:endParaRPr sz="3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19"/>
          <p:cNvGrpSpPr/>
          <p:nvPr/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74" name="Google Shape;374;p1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19"/>
          <p:cNvSpPr/>
          <p:nvPr/>
        </p:nvSpPr>
        <p:spPr>
          <a:xfrm>
            <a:off x="0" y="0"/>
            <a:ext cx="12192000" cy="4267200"/>
          </a:xfrm>
          <a:custGeom>
            <a:rect b="b" l="l" r="r" t="t"/>
            <a:pathLst>
              <a:path extrusionOk="0" h="4267200" w="121920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457200" y="457201"/>
            <a:ext cx="11277600" cy="59435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9"/>
          <p:cNvSpPr txBox="1"/>
          <p:nvPr>
            <p:ph type="title"/>
          </p:nvPr>
        </p:nvSpPr>
        <p:spPr>
          <a:xfrm>
            <a:off x="1143000" y="990599"/>
            <a:ext cx="9906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IN" sz="4000"/>
              <a:t>Few Static Code Analysis</a:t>
            </a:r>
            <a:r>
              <a:rPr lang="en-IN" sz="4000"/>
              <a:t> Tools</a:t>
            </a:r>
            <a:endParaRPr/>
          </a:p>
        </p:txBody>
      </p:sp>
      <p:grpSp>
        <p:nvGrpSpPr>
          <p:cNvPr id="379" name="Google Shape;379;p19"/>
          <p:cNvGrpSpPr/>
          <p:nvPr/>
        </p:nvGrpSpPr>
        <p:grpSpPr>
          <a:xfrm>
            <a:off x="685800" y="2174607"/>
            <a:ext cx="10820400" cy="3659040"/>
            <a:chOff x="0" y="37379"/>
            <a:chExt cx="10820400" cy="3659040"/>
          </a:xfrm>
        </p:grpSpPr>
        <p:sp>
          <p:nvSpPr>
            <p:cNvPr id="380" name="Google Shape;380;p19"/>
            <p:cNvSpPr/>
            <p:nvPr/>
          </p:nvSpPr>
          <p:spPr>
            <a:xfrm>
              <a:off x="0" y="450659"/>
              <a:ext cx="10820400" cy="705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541020" y="37379"/>
              <a:ext cx="7574280" cy="82656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581369" y="77728"/>
              <a:ext cx="7493582" cy="745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6275" spcFirstLastPara="1" rIns="286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CodeQL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0" y="1720739"/>
              <a:ext cx="10820400" cy="705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541020" y="1307459"/>
              <a:ext cx="7574280" cy="82656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9"/>
            <p:cNvSpPr txBox="1"/>
            <p:nvPr/>
          </p:nvSpPr>
          <p:spPr>
            <a:xfrm>
              <a:off x="581369" y="1347808"/>
              <a:ext cx="7493582" cy="745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6275" spcFirstLastPara="1" rIns="286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Privado CLI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0" y="2990819"/>
              <a:ext cx="10820400" cy="705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541020" y="2577539"/>
              <a:ext cx="7574280" cy="82656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9"/>
            <p:cNvSpPr txBox="1"/>
            <p:nvPr/>
          </p:nvSpPr>
          <p:spPr>
            <a:xfrm>
              <a:off x="581369" y="2617888"/>
              <a:ext cx="7493582" cy="745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6275" spcFirstLastPara="1" rIns="286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IN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semgrep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82e77acf55_0_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How Static Code Analysis is used for Privacy ?</a:t>
            </a:r>
            <a:endParaRPr/>
          </a:p>
        </p:txBody>
      </p:sp>
      <p:sp>
        <p:nvSpPr>
          <p:cNvPr id="394" name="Google Shape;394;g282e77acf55_0_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3300"/>
              <a:t>Graph data structure created by processing CST/AST need to be updated with extra edges like Control Flow Graph, Data Dependency Graph</a:t>
            </a:r>
            <a:endParaRPr sz="3300"/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IN" sz="3300"/>
              <a:t>These extra edges will facilitate get data flows from one place of code to other.</a:t>
            </a:r>
            <a:endParaRPr sz="3300"/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IN" sz="3300"/>
              <a:t>Which in-turn facilitate identify if specific data is being passed to any third party services and at which </a:t>
            </a:r>
            <a:r>
              <a:rPr lang="en-IN" sz="3300"/>
              <a:t>place</a:t>
            </a:r>
            <a:r>
              <a:rPr lang="en-IN" sz="3300"/>
              <a:t> in the code</a:t>
            </a:r>
            <a:endParaRPr sz="33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282e77acf55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025" y="531936"/>
            <a:ext cx="7624399" cy="279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82e77acf55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550" y="3433875"/>
            <a:ext cx="7624390" cy="28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 txBox="1"/>
          <p:nvPr>
            <p:ph type="title"/>
          </p:nvPr>
        </p:nvSpPr>
        <p:spPr>
          <a:xfrm>
            <a:off x="836679" y="723898"/>
            <a:ext cx="600211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IN" sz="4000"/>
              <a:t>How do WE shift Privacy LEFT</a:t>
            </a:r>
            <a:endParaRPr/>
          </a:p>
        </p:txBody>
      </p:sp>
      <p:grpSp>
        <p:nvGrpSpPr>
          <p:cNvPr id="407" name="Google Shape;407;p22"/>
          <p:cNvGrpSpPr/>
          <p:nvPr/>
        </p:nvGrpSpPr>
        <p:grpSpPr>
          <a:xfrm>
            <a:off x="840313" y="2807083"/>
            <a:ext cx="5994843" cy="2925001"/>
            <a:chOff x="3633" y="402016"/>
            <a:chExt cx="5994843" cy="2925001"/>
          </a:xfrm>
        </p:grpSpPr>
        <p:sp>
          <p:nvSpPr>
            <p:cNvPr id="408" name="Google Shape;408;p22"/>
            <p:cNvSpPr/>
            <p:nvPr/>
          </p:nvSpPr>
          <p:spPr>
            <a:xfrm>
              <a:off x="541101" y="402016"/>
              <a:ext cx="1681312" cy="1681312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899414" y="760329"/>
              <a:ext cx="964687" cy="9646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3633" y="2607017"/>
              <a:ext cx="275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3633" y="2607017"/>
              <a:ext cx="275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en-IN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CODE PROPERTY GRAPHS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3779695" y="402016"/>
              <a:ext cx="1681312" cy="1681312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4138008" y="760329"/>
              <a:ext cx="964687" cy="9646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3242226" y="2607017"/>
              <a:ext cx="275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2"/>
            <p:cNvSpPr txBox="1"/>
            <p:nvPr/>
          </p:nvSpPr>
          <p:spPr>
            <a:xfrm>
              <a:off x="3242226" y="2607017"/>
              <a:ext cx="275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en-IN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FLOWS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Red ad gree bar graphs and numbers above the city skyline" id="416" name="Google Shape;416;p22"/>
          <p:cNvPicPr preferRelativeResize="0"/>
          <p:nvPr/>
        </p:nvPicPr>
        <p:blipFill rotWithShape="1">
          <a:blip r:embed="rId5">
            <a:alphaModFix/>
          </a:blip>
          <a:srcRect b="0" l="38825" r="7304" t="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3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IN" sz="5200"/>
              <a:t>Finding Data Flows</a:t>
            </a:r>
            <a:endParaRPr/>
          </a:p>
        </p:txBody>
      </p:sp>
      <p:grpSp>
        <p:nvGrpSpPr>
          <p:cNvPr id="423" name="Google Shape;423;p23"/>
          <p:cNvGrpSpPr/>
          <p:nvPr/>
        </p:nvGrpSpPr>
        <p:grpSpPr>
          <a:xfrm>
            <a:off x="840125" y="2756481"/>
            <a:ext cx="10511748" cy="2489624"/>
            <a:chOff x="1925" y="930856"/>
            <a:chExt cx="10511748" cy="2489624"/>
          </a:xfrm>
        </p:grpSpPr>
        <p:sp>
          <p:nvSpPr>
            <p:cNvPr id="424" name="Google Shape;424;p23"/>
            <p:cNvSpPr/>
            <p:nvPr/>
          </p:nvSpPr>
          <p:spPr>
            <a:xfrm>
              <a:off x="1925" y="930856"/>
              <a:ext cx="2212999" cy="1106499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3"/>
            <p:cNvSpPr txBox="1"/>
            <p:nvPr/>
          </p:nvSpPr>
          <p:spPr>
            <a:xfrm>
              <a:off x="34333" y="963264"/>
              <a:ext cx="2148183" cy="104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b="0" i="0" lang="en-IN" sz="4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23225" y="2037356"/>
              <a:ext cx="221299" cy="8298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44525" y="2313981"/>
              <a:ext cx="1770399" cy="11064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3"/>
            <p:cNvSpPr txBox="1"/>
            <p:nvPr/>
          </p:nvSpPr>
          <p:spPr>
            <a:xfrm>
              <a:off x="476933" y="2346389"/>
              <a:ext cx="1705583" cy="104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36175" spcFirstLastPara="1" rIns="3617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IN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Application Code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768175" y="930856"/>
              <a:ext cx="2212999" cy="1106499"/>
            </a:xfrm>
            <a:prstGeom prst="roundRect">
              <a:avLst>
                <a:gd fmla="val 10000" name="adj"/>
              </a:avLst>
            </a:prstGeom>
            <a:solidFill>
              <a:srgbClr val="50C9B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3"/>
            <p:cNvSpPr txBox="1"/>
            <p:nvPr/>
          </p:nvSpPr>
          <p:spPr>
            <a:xfrm>
              <a:off x="2800583" y="963264"/>
              <a:ext cx="2148183" cy="104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b="0" i="0" lang="en-IN" sz="4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Generate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989475" y="2037356"/>
              <a:ext cx="221299" cy="8298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210775" y="2313981"/>
              <a:ext cx="1770399" cy="11064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50C9B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3"/>
            <p:cNvSpPr txBox="1"/>
            <p:nvPr/>
          </p:nvSpPr>
          <p:spPr>
            <a:xfrm>
              <a:off x="3243183" y="2346389"/>
              <a:ext cx="1705583" cy="104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36175" spcFirstLastPara="1" rIns="3617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IN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Abstract Syntax Tree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5534424" y="930856"/>
              <a:ext cx="2212999" cy="1106499"/>
            </a:xfrm>
            <a:prstGeom prst="roundRect">
              <a:avLst>
                <a:gd fmla="val 10000" name="adj"/>
              </a:avLst>
            </a:prstGeom>
            <a:solidFill>
              <a:srgbClr val="48BD6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3"/>
            <p:cNvSpPr txBox="1"/>
            <p:nvPr/>
          </p:nvSpPr>
          <p:spPr>
            <a:xfrm>
              <a:off x="5566832" y="963264"/>
              <a:ext cx="2148183" cy="104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b="0" i="0" lang="en-IN" sz="4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5755724" y="2037356"/>
              <a:ext cx="221299" cy="8298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5977024" y="2313981"/>
              <a:ext cx="1770399" cy="11064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8BD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3"/>
            <p:cNvSpPr txBox="1"/>
            <p:nvPr/>
          </p:nvSpPr>
          <p:spPr>
            <a:xfrm>
              <a:off x="6009432" y="2346389"/>
              <a:ext cx="1705583" cy="104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36175" spcFirstLastPara="1" rIns="3617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IN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Code Property Graph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8300674" y="930856"/>
              <a:ext cx="2212999" cy="1106499"/>
            </a:xfrm>
            <a:prstGeom prst="roundRect">
              <a:avLst>
                <a:gd fmla="val 1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3"/>
            <p:cNvSpPr txBox="1"/>
            <p:nvPr/>
          </p:nvSpPr>
          <p:spPr>
            <a:xfrm>
              <a:off x="8333082" y="963264"/>
              <a:ext cx="2148183" cy="104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b="0" i="0" lang="en-IN" sz="4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8521974" y="2037356"/>
              <a:ext cx="221299" cy="8298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8743274" y="2313981"/>
              <a:ext cx="1770399" cy="11064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6FAB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3"/>
            <p:cNvSpPr txBox="1"/>
            <p:nvPr/>
          </p:nvSpPr>
          <p:spPr>
            <a:xfrm>
              <a:off x="8775682" y="2346389"/>
              <a:ext cx="1705583" cy="104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36175" spcFirstLastPara="1" rIns="3617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IN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Flows from Sources to Sinks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A close-up of a yellow clock" id="449" name="Google Shape;449;p24"/>
          <p:cNvPicPr preferRelativeResize="0"/>
          <p:nvPr/>
        </p:nvPicPr>
        <p:blipFill rotWithShape="1">
          <a:blip r:embed="rId3">
            <a:alphaModFix/>
          </a:blip>
          <a:srcRect b="0" l="3702" r="16929" t="0"/>
          <a:stretch/>
        </p:blipFill>
        <p:spPr>
          <a:xfrm>
            <a:off x="4658284" y="10"/>
            <a:ext cx="7533716" cy="6857990"/>
          </a:xfrm>
          <a:custGeom>
            <a:rect b="b" l="l" r="r" t="t"/>
            <a:pathLst>
              <a:path extrusionOk="0" h="6858000" w="7533716">
                <a:moveTo>
                  <a:pt x="879873" y="0"/>
                </a:moveTo>
                <a:lnTo>
                  <a:pt x="7533716" y="0"/>
                </a:lnTo>
                <a:lnTo>
                  <a:pt x="7533716" y="6858000"/>
                </a:lnTo>
                <a:lnTo>
                  <a:pt x="0" y="6858000"/>
                </a:lnTo>
                <a:lnTo>
                  <a:pt x="105162" y="6785068"/>
                </a:lnTo>
                <a:cubicBezTo>
                  <a:pt x="278980" y="6657407"/>
                  <a:pt x="449607" y="6519512"/>
                  <a:pt x="621811" y="6378742"/>
                </a:cubicBezTo>
                <a:cubicBezTo>
                  <a:pt x="1567435" y="5605738"/>
                  <a:pt x="2496160" y="4971185"/>
                  <a:pt x="2496160" y="3621913"/>
                </a:cubicBezTo>
                <a:cubicBezTo>
                  <a:pt x="2496160" y="2091411"/>
                  <a:pt x="1922424" y="751075"/>
                  <a:pt x="895262" y="1044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50" name="Google Shape;450;p24"/>
          <p:cNvSpPr/>
          <p:nvPr/>
        </p:nvSpPr>
        <p:spPr>
          <a:xfrm>
            <a:off x="0" y="0"/>
            <a:ext cx="7475746" cy="6858000"/>
          </a:xfrm>
          <a:custGeom>
            <a:rect b="b" l="l" r="r" t="t"/>
            <a:pathLst>
              <a:path extrusionOk="0" h="6858000" w="7475746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0" y="0"/>
            <a:ext cx="7289611" cy="6858000"/>
          </a:xfrm>
          <a:custGeom>
            <a:rect b="b" l="l" r="r" t="t"/>
            <a:pathLst>
              <a:path extrusionOk="0" h="6858000" w="7289611">
                <a:moveTo>
                  <a:pt x="0" y="0"/>
                </a:moveTo>
                <a:lnTo>
                  <a:pt x="71559" y="0"/>
                </a:lnTo>
                <a:lnTo>
                  <a:pt x="135167" y="0"/>
                </a:lnTo>
                <a:lnTo>
                  <a:pt x="866689" y="0"/>
                </a:lnTo>
                <a:lnTo>
                  <a:pt x="1592911" y="0"/>
                </a:lnTo>
                <a:lnTo>
                  <a:pt x="5673324" y="0"/>
                </a:lnTo>
                <a:lnTo>
                  <a:pt x="5688713" y="10445"/>
                </a:lnTo>
                <a:cubicBezTo>
                  <a:pt x="6715875" y="751075"/>
                  <a:pt x="7289611" y="2091411"/>
                  <a:pt x="7289611" y="3621913"/>
                </a:cubicBezTo>
                <a:cubicBezTo>
                  <a:pt x="7289611" y="4971185"/>
                  <a:pt x="6360886" y="5605738"/>
                  <a:pt x="5415262" y="6378742"/>
                </a:cubicBezTo>
                <a:cubicBezTo>
                  <a:pt x="5243058" y="6519512"/>
                  <a:pt x="5072431" y="6657407"/>
                  <a:pt x="4898613" y="6785068"/>
                </a:cubicBezTo>
                <a:lnTo>
                  <a:pt x="4793450" y="6858000"/>
                </a:lnTo>
                <a:lnTo>
                  <a:pt x="1592911" y="6858000"/>
                </a:lnTo>
                <a:lnTo>
                  <a:pt x="866689" y="6858000"/>
                </a:lnTo>
                <a:lnTo>
                  <a:pt x="135167" y="6858000"/>
                </a:lnTo>
                <a:lnTo>
                  <a:pt x="7155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5198368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3" name="Google Shape;453;p24"/>
          <p:cNvSpPr txBox="1"/>
          <p:nvPr>
            <p:ph type="title"/>
          </p:nvPr>
        </p:nvSpPr>
        <p:spPr>
          <a:xfrm>
            <a:off x="1180531" y="1346268"/>
            <a:ext cx="5274860" cy="30667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 sz="6000"/>
              <a:t>Demo Time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5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4286334" y="493190"/>
            <a:ext cx="3619330" cy="3180914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l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5"/>
          <p:cNvSpPr/>
          <p:nvPr/>
        </p:nvSpPr>
        <p:spPr>
          <a:xfrm>
            <a:off x="4171784" y="397566"/>
            <a:ext cx="3848432" cy="3446612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cap="flat" cmpd="sng" w="19050">
            <a:solidFill>
              <a:srgbClr val="FFFFFF">
                <a:alpha val="4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5"/>
          <p:cNvSpPr txBox="1"/>
          <p:nvPr>
            <p:ph type="title"/>
          </p:nvPr>
        </p:nvSpPr>
        <p:spPr>
          <a:xfrm>
            <a:off x="1513398" y="3739768"/>
            <a:ext cx="9165204" cy="1424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Q/A</a:t>
            </a:r>
            <a:endParaRPr/>
          </a:p>
        </p:txBody>
      </p:sp>
      <p:pic>
        <p:nvPicPr>
          <p:cNvPr descr="Help" id="462" name="Google Shape;4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8420" y="1196594"/>
            <a:ext cx="1746030" cy="1746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qr code&#10;&#10;Description automatically generated" id="468" name="Google Shape;4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463" y="1674813"/>
            <a:ext cx="5133975" cy="4392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a qr code" id="469" name="Google Shape;46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6525" y="1674813"/>
            <a:ext cx="4414838" cy="4392613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6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Let’s Connect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le of books with an apple on top" id="106" name="Google Shape;106;p3"/>
          <p:cNvPicPr preferRelativeResize="0"/>
          <p:nvPr/>
        </p:nvPicPr>
        <p:blipFill rotWithShape="1">
          <a:blip r:embed="rId3">
            <a:alphaModFix amt="25000"/>
          </a:blip>
          <a:srcRect b="12500" l="0" r="0" t="12500"/>
          <a:stretch/>
        </p:blipFill>
        <p:spPr>
          <a:xfrm>
            <a:off x="20" y="-460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>
            <p:ph type="title"/>
          </p:nvPr>
        </p:nvSpPr>
        <p:spPr>
          <a:xfrm>
            <a:off x="838200" y="2140021"/>
            <a:ext cx="669644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lang="en-IN" sz="4000">
                <a:solidFill>
                  <a:srgbClr val="FFFFFF"/>
                </a:solidFill>
              </a:rPr>
              <a:t>Some food for thought</a:t>
            </a: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38200" y="3590600"/>
            <a:ext cx="6696452" cy="2433721"/>
            <a:chOff x="0" y="0"/>
            <a:chExt cx="6696452" cy="2433721"/>
          </a:xfrm>
        </p:grpSpPr>
        <p:cxnSp>
          <p:nvCxnSpPr>
            <p:cNvPr id="109" name="Google Shape;109;p3"/>
            <p:cNvCxnSpPr/>
            <p:nvPr/>
          </p:nvCxnSpPr>
          <p:spPr>
            <a:xfrm>
              <a:off x="0" y="0"/>
              <a:ext cx="6696452" cy="0"/>
            </a:xfrm>
            <a:prstGeom prst="straightConnector1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0" y="0"/>
              <a:ext cx="6696452" cy="60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0" y="0"/>
              <a:ext cx="6696452" cy="60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we really trust the code in our apps?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2" name="Google Shape;112;p3"/>
            <p:cNvCxnSpPr/>
            <p:nvPr/>
          </p:nvCxnSpPr>
          <p:spPr>
            <a:xfrm>
              <a:off x="0" y="608430"/>
              <a:ext cx="6696452" cy="0"/>
            </a:xfrm>
            <a:prstGeom prst="straightConnector1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3" name="Google Shape;113;p3"/>
            <p:cNvSpPr/>
            <p:nvPr/>
          </p:nvSpPr>
          <p:spPr>
            <a:xfrm>
              <a:off x="0" y="608430"/>
              <a:ext cx="6696452" cy="60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608430"/>
              <a:ext cx="6696452" cy="60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about all the libraries?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" name="Google Shape;115;p3"/>
            <p:cNvCxnSpPr/>
            <p:nvPr/>
          </p:nvCxnSpPr>
          <p:spPr>
            <a:xfrm>
              <a:off x="0" y="1216860"/>
              <a:ext cx="6696452" cy="0"/>
            </a:xfrm>
            <a:prstGeom prst="straightConnector1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6" name="Google Shape;116;p3"/>
            <p:cNvSpPr/>
            <p:nvPr/>
          </p:nvSpPr>
          <p:spPr>
            <a:xfrm>
              <a:off x="0" y="1216860"/>
              <a:ext cx="6696452" cy="60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0" y="1216860"/>
              <a:ext cx="6696452" cy="60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Third party SDKs?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8" name="Google Shape;118;p3"/>
            <p:cNvCxnSpPr/>
            <p:nvPr/>
          </p:nvCxnSpPr>
          <p:spPr>
            <a:xfrm>
              <a:off x="0" y="1825291"/>
              <a:ext cx="6696452" cy="0"/>
            </a:xfrm>
            <a:prstGeom prst="straightConnector1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9" name="Google Shape;119;p3"/>
            <p:cNvSpPr/>
            <p:nvPr/>
          </p:nvSpPr>
          <p:spPr>
            <a:xfrm>
              <a:off x="0" y="1825291"/>
              <a:ext cx="6696452" cy="60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0" y="1825291"/>
              <a:ext cx="6696452" cy="60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Analytics/Advertising APIs?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>
            <p:ph type="title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IN" sz="5400"/>
              <a:t>Keep last few questions in mind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mustache and a gold watch&#10;&#10;Description automatically generated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302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>
            <p:ph type="title"/>
          </p:nvPr>
        </p:nvSpPr>
        <p:spPr>
          <a:xfrm>
            <a:off x="838200" y="557189"/>
            <a:ext cx="10515600" cy="682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5200"/>
              <a:t>Agenda</a:t>
            </a:r>
            <a:endParaRPr/>
          </a:p>
        </p:txBody>
      </p:sp>
      <p:grpSp>
        <p:nvGrpSpPr>
          <p:cNvPr id="135" name="Google Shape;135;p5"/>
          <p:cNvGrpSpPr/>
          <p:nvPr/>
        </p:nvGrpSpPr>
        <p:grpSpPr>
          <a:xfrm>
            <a:off x="838200" y="1405810"/>
            <a:ext cx="10515600" cy="4767422"/>
            <a:chOff x="0" y="3730"/>
            <a:chExt cx="10515600" cy="4767422"/>
          </a:xfrm>
        </p:grpSpPr>
        <p:sp>
          <p:nvSpPr>
            <p:cNvPr id="136" name="Google Shape;136;p5"/>
            <p:cNvSpPr/>
            <p:nvPr/>
          </p:nvSpPr>
          <p:spPr>
            <a:xfrm>
              <a:off x="0" y="3730"/>
              <a:ext cx="10515600" cy="794570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0357" y="182508"/>
              <a:ext cx="437013" cy="4370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917728" y="3730"/>
              <a:ext cx="959787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917728" y="3730"/>
              <a:ext cx="959787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do we have data leaks?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0" y="996943"/>
              <a:ext cx="10515600" cy="794570"/>
            </a:xfrm>
            <a:prstGeom prst="roundRect">
              <a:avLst>
                <a:gd fmla="val 10000" name="adj"/>
              </a:avLst>
            </a:prstGeom>
            <a:solidFill>
              <a:srgbClr val="D77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40357" y="1175721"/>
              <a:ext cx="437013" cy="4370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917728" y="996943"/>
              <a:ext cx="959787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917728" y="996943"/>
              <a:ext cx="959787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Privacy erosion in modern apps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0" y="1990156"/>
              <a:ext cx="10515600" cy="794570"/>
            </a:xfrm>
            <a:prstGeom prst="roundRect">
              <a:avLst>
                <a:gd fmla="val 10000" name="adj"/>
              </a:avLst>
            </a:prstGeom>
            <a:solidFill>
              <a:srgbClr val="C47F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40357" y="2168934"/>
              <a:ext cx="437013" cy="43701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917728" y="1990156"/>
              <a:ext cx="4732020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917728" y="1990156"/>
              <a:ext cx="4732020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Privacy aware SDLC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649748" y="1990156"/>
              <a:ext cx="486585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5649748" y="1990156"/>
              <a:ext cx="486585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0" y="2983369"/>
              <a:ext cx="10515600" cy="794570"/>
            </a:xfrm>
            <a:prstGeom prst="roundRect">
              <a:avLst>
                <a:gd fmla="val 10000" name="adj"/>
              </a:avLst>
            </a:prstGeom>
            <a:solidFill>
              <a:srgbClr val="B38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40357" y="3162147"/>
              <a:ext cx="437013" cy="43701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917728" y="2983369"/>
              <a:ext cx="959787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917728" y="2983369"/>
              <a:ext cx="959787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SAST for Privacy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0" y="3976582"/>
              <a:ext cx="10515600" cy="794570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0357" y="4155360"/>
              <a:ext cx="437013" cy="43701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17728" y="3976582"/>
              <a:ext cx="959787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917728" y="3976582"/>
              <a:ext cx="9597871" cy="794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I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Demo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st tubes with one test tube in orange with drops" id="163" name="Google Shape;163;p42"/>
          <p:cNvPicPr preferRelativeResize="0"/>
          <p:nvPr/>
        </p:nvPicPr>
        <p:blipFill rotWithShape="1">
          <a:blip r:embed="rId3">
            <a:alphaModFix amt="35000"/>
          </a:blip>
          <a:srcRect b="8473" l="0" r="0" t="91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>
                <a:solidFill>
                  <a:srgbClr val="FFFFFF"/>
                </a:solidFill>
              </a:rPr>
              <a:t>Why do we have data leaks?</a:t>
            </a:r>
            <a:endParaRPr/>
          </a:p>
        </p:txBody>
      </p:sp>
      <p:sp>
        <p:nvSpPr>
          <p:cNvPr id="165" name="Google Shape;165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4000">
                <a:solidFill>
                  <a:srgbClr val="FFFFFF"/>
                </a:solidFill>
              </a:rPr>
              <a:t>Hardcoded Credentials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4000">
                <a:solidFill>
                  <a:srgbClr val="FFFFFF"/>
                </a:solidFill>
              </a:rPr>
              <a:t>Poisoned Well – Malicious Libraries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4000">
                <a:solidFill>
                  <a:srgbClr val="FFFFFF"/>
                </a:solidFill>
              </a:rPr>
              <a:t>Invasive Third-Party SDKs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4000">
                <a:solidFill>
                  <a:srgbClr val="FFFFFF"/>
                </a:solidFill>
              </a:rPr>
              <a:t>Ignoring User Consent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 shot of a computer program&#10;&#10;Description automatically generated"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4255"/>
          <a:stretch/>
        </p:blipFill>
        <p:spPr>
          <a:xfrm>
            <a:off x="20" y="9154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/>
          <p:nvPr/>
        </p:nvSpPr>
        <p:spPr>
          <a:xfrm>
            <a:off x="-3" y="5227480"/>
            <a:ext cx="12192003" cy="1630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/>
          <p:nvPr>
            <p:ph type="title"/>
          </p:nvPr>
        </p:nvSpPr>
        <p:spPr>
          <a:xfrm>
            <a:off x="838200" y="5645189"/>
            <a:ext cx="7061616" cy="804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IN" sz="3200"/>
              <a:t>Hard Coded Credentials</a:t>
            </a:r>
            <a:endParaRPr/>
          </a:p>
        </p:txBody>
      </p:sp>
      <p:grpSp>
        <p:nvGrpSpPr>
          <p:cNvPr id="173" name="Google Shape;173;p9"/>
          <p:cNvGrpSpPr/>
          <p:nvPr/>
        </p:nvGrpSpPr>
        <p:grpSpPr>
          <a:xfrm>
            <a:off x="-5025" y="5174856"/>
            <a:ext cx="12207200" cy="123363"/>
            <a:chOff x="-5025" y="6737718"/>
            <a:chExt cx="12207200" cy="123363"/>
          </a:xfrm>
        </p:grpSpPr>
        <p:sp>
          <p:nvSpPr>
            <p:cNvPr id="174" name="Google Shape;174;p9"/>
            <p:cNvSpPr/>
            <p:nvPr/>
          </p:nvSpPr>
          <p:spPr>
            <a:xfrm flipH="1" rot="5400000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-54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294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 flipH="1" rot="10800000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450"/>
                </a:srgbClr>
              </a:gs>
              <a:gs pos="19000">
                <a:srgbClr val="1F3864">
                  <a:alpha val="67450"/>
                </a:srgbClr>
              </a:gs>
              <a:gs pos="100000">
                <a:srgbClr val="4472C4">
                  <a:alpha val="78431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333"/>
                </a:srgbClr>
              </a:gs>
              <a:gs pos="100000">
                <a:srgbClr val="000000">
                  <a:alpha val="73333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IN" sz="4000">
                <a:solidFill>
                  <a:srgbClr val="FFFFFF"/>
                </a:solidFill>
              </a:rPr>
              <a:t>Poisoned well – Malicious Libraries</a:t>
            </a:r>
            <a:endParaRPr/>
          </a:p>
        </p:txBody>
      </p:sp>
      <p:grpSp>
        <p:nvGrpSpPr>
          <p:cNvPr id="185" name="Google Shape;185;p10"/>
          <p:cNvGrpSpPr/>
          <p:nvPr/>
        </p:nvGrpSpPr>
        <p:grpSpPr>
          <a:xfrm>
            <a:off x="1409970" y="2641873"/>
            <a:ext cx="9396000" cy="3134216"/>
            <a:chOff x="765914" y="529294"/>
            <a:chExt cx="9396000" cy="3134216"/>
          </a:xfrm>
        </p:grpSpPr>
        <p:sp>
          <p:nvSpPr>
            <p:cNvPr id="186" name="Google Shape;186;p10"/>
            <p:cNvSpPr/>
            <p:nvPr/>
          </p:nvSpPr>
          <p:spPr>
            <a:xfrm>
              <a:off x="1953914" y="529294"/>
              <a:ext cx="1944000" cy="1944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765914" y="2943510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765914" y="2943510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en-IN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requests2 (proxy of requests) package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7029914" y="529294"/>
              <a:ext cx="1944000" cy="194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5841914" y="2943510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5841914" y="2943510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en-IN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prerequests-xcode RAT package in NPM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-up of a blue background&#10;&#10;Description automatically generated" id="197" name="Google Shape;197;p43"/>
          <p:cNvPicPr preferRelativeResize="0"/>
          <p:nvPr/>
        </p:nvPicPr>
        <p:blipFill rotWithShape="1">
          <a:blip r:embed="rId3">
            <a:alphaModFix amt="35000"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>
                <a:solidFill>
                  <a:srgbClr val="FFFFFF"/>
                </a:solidFill>
              </a:rPr>
              <a:t>Invasive Third-Party SDKs</a:t>
            </a:r>
            <a:endParaRPr/>
          </a:p>
        </p:txBody>
      </p:sp>
      <p:grpSp>
        <p:nvGrpSpPr>
          <p:cNvPr id="199" name="Google Shape;199;p43"/>
          <p:cNvGrpSpPr/>
          <p:nvPr/>
        </p:nvGrpSpPr>
        <p:grpSpPr>
          <a:xfrm>
            <a:off x="838200" y="1880713"/>
            <a:ext cx="10515600" cy="4241161"/>
            <a:chOff x="0" y="55088"/>
            <a:chExt cx="10515600" cy="4241161"/>
          </a:xfrm>
        </p:grpSpPr>
        <p:sp>
          <p:nvSpPr>
            <p:cNvPr id="200" name="Google Shape;200;p43"/>
            <p:cNvSpPr/>
            <p:nvPr/>
          </p:nvSpPr>
          <p:spPr>
            <a:xfrm>
              <a:off x="0" y="55088"/>
              <a:ext cx="10515600" cy="7722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3"/>
            <p:cNvSpPr txBox="1"/>
            <p:nvPr/>
          </p:nvSpPr>
          <p:spPr>
            <a:xfrm>
              <a:off x="37696" y="92784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IN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Mobile App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3"/>
            <p:cNvSpPr/>
            <p:nvPr/>
          </p:nvSpPr>
          <p:spPr>
            <a:xfrm>
              <a:off x="0" y="922329"/>
              <a:ext cx="10515600" cy="772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3"/>
            <p:cNvSpPr txBox="1"/>
            <p:nvPr/>
          </p:nvSpPr>
          <p:spPr>
            <a:xfrm>
              <a:off x="37696" y="96002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IN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Third-Party SDK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3"/>
            <p:cNvSpPr/>
            <p:nvPr/>
          </p:nvSpPr>
          <p:spPr>
            <a:xfrm>
              <a:off x="0" y="1789569"/>
              <a:ext cx="10515600" cy="7722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3"/>
            <p:cNvSpPr txBox="1"/>
            <p:nvPr/>
          </p:nvSpPr>
          <p:spPr>
            <a:xfrm>
              <a:off x="37696" y="182726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IN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Analytic/PII/PHI Data Collection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3"/>
            <p:cNvSpPr/>
            <p:nvPr/>
          </p:nvSpPr>
          <p:spPr>
            <a:xfrm>
              <a:off x="0" y="2656809"/>
              <a:ext cx="10515600" cy="7722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3"/>
            <p:cNvSpPr txBox="1"/>
            <p:nvPr/>
          </p:nvSpPr>
          <p:spPr>
            <a:xfrm>
              <a:off x="37696" y="269450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IN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POST Call to Third-Party SDK API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0" y="3524049"/>
              <a:ext cx="10515600" cy="7722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3"/>
            <p:cNvSpPr txBox="1"/>
            <p:nvPr/>
          </p:nvSpPr>
          <p:spPr>
            <a:xfrm>
              <a:off x="37696" y="356174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IN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If SDK has not been vetted, it is a privacy risk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2023-09-16T12:54:14Z</dcterms:created>
  <dc:creator>Gaurav Gogia</dc:creator>
</cp:coreProperties>
</file>